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lockup.png"/>
          <p:cNvPicPr>
            <a:picLocks noChangeAspect="1"/>
          </p:cNvPicPr>
          <p:nvPr/>
        </p:nvPicPr>
        <p:blipFill>
          <a:blip r:embed="rId2"/>
          <a:stretch>
            <a:fillRect/>
          </a:stretch>
        </p:blipFill>
        <p:spPr>
          <a:xfrm>
            <a:off x="777240" y="685800"/>
            <a:ext cx="2270386" cy="420624"/>
          </a:xfrm>
          <a:prstGeom prst="rect">
            <a:avLst/>
          </a:prstGeom>
        </p:spPr>
      </p:pic>
      <p:sp>
        <p:nvSpPr>
          <p:cNvPr id="3" name="Rectangle 2"/>
          <p:cNvSpPr/>
          <p:nvPr/>
        </p:nvSpPr>
        <p:spPr>
          <a:xfrm>
            <a:off x="822960" y="1965960"/>
            <a:ext cx="137160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2240280"/>
            <a:ext cx="10424160" cy="2103120"/>
          </a:xfrm>
          <a:prstGeom prst="rect">
            <a:avLst/>
          </a:prstGeom>
          <a:noFill/>
        </p:spPr>
        <p:txBody>
          <a:bodyPr wrap="square">
            <a:spAutoFit/>
          </a:bodyPr>
          <a:lstStyle/>
          <a:p>
            <a:r>
              <a:rPr sz="3800" b="1">
                <a:solidFill>
                  <a:srgbClr val="1F1E1D"/>
                </a:solidFill>
              </a:rPr>
              <a:t>Revenue optimization and risk detection across the whole operation.</a:t>
            </a:r>
          </a:p>
          <a:p>
            <a:pPr>
              <a:spcBef>
                <a:spcPts val="2000"/>
              </a:spcBef>
            </a:pPr>
            <a:r>
              <a:rPr sz="1450">
                <a:solidFill>
                  <a:srgbClr val="5C5A54"/>
                </a:solidFill>
              </a:rPr>
              <a:t>We diagnose operating performance across the full business. Prior engagements show the same pattern: value leaks across finance, IT, compliance, contracts, sales and delivery, not just claims. The obvious problems get attention. We find the expensive ones that remain.</a:t>
            </a:r>
          </a:p>
        </p:txBody>
      </p:sp>
      <p:sp>
        <p:nvSpPr>
          <p:cNvPr id="5" name="TextBox 4"/>
          <p:cNvSpPr txBox="1"/>
          <p:nvPr/>
        </p:nvSpPr>
        <p:spPr>
          <a:xfrm>
            <a:off x="777240" y="5897880"/>
            <a:ext cx="10424160" cy="457200"/>
          </a:xfrm>
          <a:prstGeom prst="rect">
            <a:avLst/>
          </a:prstGeom>
          <a:noFill/>
        </p:spPr>
        <p:txBody>
          <a:bodyPr wrap="square">
            <a:spAutoFit/>
          </a:bodyPr>
          <a:lstStyle/>
          <a:p>
            <a:r>
              <a:rPr sz="1150" b="1">
                <a:solidFill>
                  <a:srgbClr val="D97757"/>
                </a:solidFill>
              </a:rPr>
              <a:t>The Operating Review</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The rules we use on every engagement.</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The client is the only party paying us. Our conclusion has no second sponsor.</a:t>
            </a:r>
          </a:p>
        </p:txBody>
      </p:sp>
      <p:sp>
        <p:nvSpPr>
          <p:cNvPr id="6" name="TextBox 5"/>
          <p:cNvSpPr txBox="1"/>
          <p:nvPr/>
        </p:nvSpPr>
        <p:spPr>
          <a:xfrm>
            <a:off x="640080" y="2606040"/>
            <a:ext cx="5074920" cy="3749039"/>
          </a:xfrm>
          <a:prstGeom prst="rect">
            <a:avLst/>
          </a:prstGeom>
          <a:noFill/>
        </p:spPr>
        <p:txBody>
          <a:bodyPr wrap="square">
            <a:spAutoFit/>
          </a:bodyPr>
          <a:lstStyle/>
          <a:p>
            <a:r>
              <a:rPr sz="1050" b="1">
                <a:solidFill>
                  <a:srgbClr val="D97757"/>
                </a:solidFill>
              </a:rPr>
              <a:t>WE WILL</a:t>
            </a:r>
          </a:p>
          <a:p>
            <a:pPr>
              <a:spcBef>
                <a:spcPts val="700"/>
              </a:spcBef>
            </a:pPr>
            <a:r>
              <a:rPr sz="1150">
                <a:solidFill>
                  <a:srgbClr val="1F1E1D"/>
                </a:solidFill>
              </a:rPr>
              <a:t>— Price phase one before discussing phase two</a:t>
            </a:r>
          </a:p>
          <a:p>
            <a:pPr>
              <a:spcBef>
                <a:spcPts val="700"/>
              </a:spcBef>
            </a:pPr>
            <a:r>
              <a:rPr sz="1150">
                <a:solidFill>
                  <a:srgbClr val="1F1E1D"/>
                </a:solidFill>
              </a:rPr>
              <a:t>— Say when someone else should fix a finding</a:t>
            </a:r>
          </a:p>
          <a:p>
            <a:pPr>
              <a:spcBef>
                <a:spcPts val="700"/>
              </a:spcBef>
            </a:pPr>
            <a:r>
              <a:rPr sz="1150">
                <a:solidFill>
                  <a:srgbClr val="1F1E1D"/>
                </a:solidFill>
              </a:rPr>
              <a:t>— Review under NDA</a:t>
            </a:r>
          </a:p>
          <a:p>
            <a:pPr>
              <a:spcBef>
                <a:spcPts val="700"/>
              </a:spcBef>
            </a:pPr>
            <a:r>
              <a:rPr sz="1150">
                <a:solidFill>
                  <a:srgbClr val="1F1E1D"/>
                </a:solidFill>
              </a:rPr>
              <a:t>— Leave you every file, document and model</a:t>
            </a:r>
          </a:p>
        </p:txBody>
      </p:sp>
      <p:sp>
        <p:nvSpPr>
          <p:cNvPr id="7" name="TextBox 6"/>
          <p:cNvSpPr txBox="1"/>
          <p:nvPr/>
        </p:nvSpPr>
        <p:spPr>
          <a:xfrm>
            <a:off x="6080760" y="2606040"/>
            <a:ext cx="5074920" cy="3749039"/>
          </a:xfrm>
          <a:prstGeom prst="rect">
            <a:avLst/>
          </a:prstGeom>
          <a:noFill/>
        </p:spPr>
        <p:txBody>
          <a:bodyPr wrap="square">
            <a:spAutoFit/>
          </a:bodyPr>
          <a:lstStyle/>
          <a:p>
            <a:r>
              <a:rPr sz="1050" b="1">
                <a:solidFill>
                  <a:srgbClr val="D97757"/>
                </a:solidFill>
              </a:rPr>
              <a:t>WE WILL NOT</a:t>
            </a:r>
          </a:p>
          <a:p>
            <a:pPr>
              <a:spcBef>
                <a:spcPts val="700"/>
              </a:spcBef>
            </a:pPr>
            <a:r>
              <a:rPr sz="1150">
                <a:solidFill>
                  <a:srgbClr val="1F1E1D"/>
                </a:solidFill>
              </a:rPr>
              <a:t>— Take vendor commissions or referral fees</a:t>
            </a:r>
          </a:p>
          <a:p>
            <a:pPr>
              <a:spcBef>
                <a:spcPts val="700"/>
              </a:spcBef>
            </a:pPr>
            <a:r>
              <a:rPr sz="1150">
                <a:solidFill>
                  <a:srgbClr val="1F1E1D"/>
                </a:solidFill>
              </a:rPr>
              <a:t>— Resell software we are paid to place</a:t>
            </a:r>
          </a:p>
          <a:p>
            <a:pPr>
              <a:spcBef>
                <a:spcPts val="700"/>
              </a:spcBef>
            </a:pPr>
            <a:r>
              <a:rPr sz="1150">
                <a:solidFill>
                  <a:srgbClr val="1F1E1D"/>
                </a:solidFill>
              </a:rPr>
              <a:t>— Inflate findings to sell phase two</a:t>
            </a:r>
          </a:p>
          <a:p>
            <a:pPr>
              <a:spcBef>
                <a:spcPts val="700"/>
              </a:spcBef>
            </a:pPr>
            <a:r>
              <a:rPr sz="1150">
                <a:solidFill>
                  <a:srgbClr val="1F1E1D"/>
                </a:solidFill>
              </a:rPr>
              <a:t>— Interrupt patients, clinicians or revenue work</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We work backward from your next business deadline.</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Your next budget cycle, survey or renewal sets the date. The only decision today is the start date.</a:t>
            </a:r>
          </a:p>
        </p:txBody>
      </p:sp>
      <p:sp>
        <p:nvSpPr>
          <p:cNvPr id="6" name="TextBox 5"/>
          <p:cNvSpPr txBox="1"/>
          <p:nvPr/>
        </p:nvSpPr>
        <p:spPr>
          <a:xfrm>
            <a:off x="640080" y="2606040"/>
            <a:ext cx="3261360" cy="3749039"/>
          </a:xfrm>
          <a:prstGeom prst="rect">
            <a:avLst/>
          </a:prstGeom>
          <a:noFill/>
        </p:spPr>
        <p:txBody>
          <a:bodyPr wrap="square">
            <a:spAutoFit/>
          </a:bodyPr>
          <a:lstStyle/>
          <a:p>
            <a:r>
              <a:rPr sz="1050" b="1">
                <a:solidFill>
                  <a:srgbClr val="D97757"/>
                </a:solidFill>
              </a:rPr>
              <a:t>YOU NAME A START DATE</a:t>
            </a:r>
          </a:p>
          <a:p>
            <a:pPr>
              <a:spcBef>
                <a:spcPts val="700"/>
              </a:spcBef>
            </a:pPr>
            <a:r>
              <a:rPr sz="1150">
                <a:solidFill>
                  <a:srgbClr val="1F1E1D"/>
                </a:solidFill>
              </a:rPr>
              <a:t>— Choose the date. We handle the kickoff.</a:t>
            </a:r>
          </a:p>
        </p:txBody>
      </p:sp>
      <p:sp>
        <p:nvSpPr>
          <p:cNvPr id="7" name="TextBox 6"/>
          <p:cNvSpPr txBox="1"/>
          <p:nvPr/>
        </p:nvSpPr>
        <p:spPr>
          <a:xfrm>
            <a:off x="4267200" y="2606040"/>
            <a:ext cx="3261360" cy="3749039"/>
          </a:xfrm>
          <a:prstGeom prst="rect">
            <a:avLst/>
          </a:prstGeom>
          <a:noFill/>
        </p:spPr>
        <p:txBody>
          <a:bodyPr wrap="square">
            <a:spAutoFit/>
          </a:bodyPr>
          <a:lstStyle/>
          <a:p>
            <a:r>
              <a:rPr sz="1050" b="1">
                <a:solidFill>
                  <a:srgbClr val="D97757"/>
                </a:solidFill>
              </a:rPr>
              <a:t>FIELDWORK</a:t>
            </a:r>
          </a:p>
          <a:p>
            <a:pPr>
              <a:spcBef>
                <a:spcPts val="700"/>
              </a:spcBef>
            </a:pPr>
            <a:r>
              <a:rPr sz="1150">
                <a:solidFill>
                  <a:srgbClr val="1F1E1D"/>
                </a:solidFill>
              </a:rPr>
              <a:t>— We work around operations; staff keep working.</a:t>
            </a:r>
          </a:p>
        </p:txBody>
      </p:sp>
      <p:sp>
        <p:nvSpPr>
          <p:cNvPr id="8" name="TextBox 7"/>
          <p:cNvSpPr txBox="1"/>
          <p:nvPr/>
        </p:nvSpPr>
        <p:spPr>
          <a:xfrm>
            <a:off x="7894320" y="2606040"/>
            <a:ext cx="3261360" cy="3749039"/>
          </a:xfrm>
          <a:prstGeom prst="rect">
            <a:avLst/>
          </a:prstGeom>
          <a:noFill/>
        </p:spPr>
        <p:txBody>
          <a:bodyPr wrap="square">
            <a:spAutoFit/>
          </a:bodyPr>
          <a:lstStyle/>
          <a:p>
            <a:r>
              <a:rPr sz="1050" b="1">
                <a:solidFill>
                  <a:srgbClr val="D97757"/>
                </a:solidFill>
              </a:rPr>
              <a:t>FINDINGS PRESENTED</a:t>
            </a:r>
          </a:p>
          <a:p>
            <a:pPr>
              <a:spcBef>
                <a:spcPts val="700"/>
              </a:spcBef>
            </a:pPr>
            <a:r>
              <a:rPr sz="1150">
                <a:solidFill>
                  <a:srgbClr val="1F1E1D"/>
                </a:solidFill>
              </a:rPr>
              <a:t>— Findings are quantified. Phase two comes afterward.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The only decision today is the start date.</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Tell us what you run and what your next business deadline is — a budget cycle, a survey, a renewal. We work backward from it. Phase one is priced before phase two is discussed, the report is yours either way, and we take no vendor commissions or referral fees on anything we recommend.</a:t>
            </a:r>
          </a:p>
        </p:txBody>
      </p:sp>
      <p:sp>
        <p:nvSpPr>
          <p:cNvPr id="6" name="TextBox 5"/>
          <p:cNvSpPr txBox="1"/>
          <p:nvPr/>
        </p:nvSpPr>
        <p:spPr>
          <a:xfrm>
            <a:off x="640080" y="2606040"/>
            <a:ext cx="10607040" cy="3840480"/>
          </a:xfrm>
          <a:prstGeom prst="rect">
            <a:avLst/>
          </a:prstGeom>
          <a:noFill/>
        </p:spPr>
        <p:txBody>
          <a:bodyPr wrap="square">
            <a:spAutoFit/>
          </a:bodyPr>
          <a:lstStyle/>
          <a:p>
            <a:pPr>
              <a:spcBef>
                <a:spcPts val="1000"/>
              </a:spcBef>
            </a:pPr>
            <a:r>
              <a:rPr sz="1300">
                <a:solidFill>
                  <a:srgbClr val="1F1E1D"/>
                </a:solidFill>
              </a:rPr>
              <a:t>Take this with you. The same material as a deck or a document, for circulating internally.</a:t>
            </a:r>
          </a:p>
          <a:p>
            <a:pPr>
              <a:spcBef>
                <a:spcPts val="1000"/>
              </a:spcBef>
            </a:pPr>
            <a:r>
              <a:rPr sz="1300">
                <a:solidFill>
                  <a:srgbClr val="1F1E1D"/>
                </a:solidFill>
              </a:rPr>
              <a:t>Download the deck (PPTX) Download the document (DOCX)</a:t>
            </a:r>
          </a:p>
          <a:p>
            <a:pPr>
              <a:spcBef>
                <a:spcPts val="1000"/>
              </a:spcBef>
            </a:pPr>
            <a:r>
              <a:rPr sz="1300">
                <a:solidFill>
                  <a:srgbClr val="1F1E1D"/>
                </a:solidFill>
              </a:rPr>
              <a:t>Prefer to call? 516-269-1517</a:t>
            </a:r>
          </a:p>
          <a:p>
            <a:pPr>
              <a:spcBef>
                <a:spcPts val="1000"/>
              </a:spcBef>
            </a:pPr>
            <a:r>
              <a:rPr sz="1300">
                <a:solidFill>
                  <a:srgbClr val="1F1E1D"/>
                </a:solidFill>
              </a:rPr>
              <a:t>We use your details to respond to your inquiry. FormSubmit processes this form for email delivery. We do not sell your details or operate a mailing list.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Three lenses on the same operation.</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Money leaving that should not, work taking longer than it needs to, and risk nobody has priced. Compliance sits inside exposure, one third of one lens, rather than being the product.</a:t>
            </a:r>
          </a:p>
        </p:txBody>
      </p:sp>
      <p:sp>
        <p:nvSpPr>
          <p:cNvPr id="6" name="TextBox 5"/>
          <p:cNvSpPr txBox="1"/>
          <p:nvPr/>
        </p:nvSpPr>
        <p:spPr>
          <a:xfrm>
            <a:off x="640080" y="2606040"/>
            <a:ext cx="3261360" cy="3749039"/>
          </a:xfrm>
          <a:prstGeom prst="rect">
            <a:avLst/>
          </a:prstGeom>
          <a:noFill/>
        </p:spPr>
        <p:txBody>
          <a:bodyPr wrap="square">
            <a:spAutoFit/>
          </a:bodyPr>
          <a:lstStyle/>
          <a:p>
            <a:r>
              <a:rPr sz="1050" b="1">
                <a:solidFill>
                  <a:srgbClr val="D97757"/>
                </a:solidFill>
              </a:rPr>
              <a:t>MONEY LEAVING THAT SHOULDN'T</a:t>
            </a:r>
          </a:p>
          <a:p>
            <a:pPr>
              <a:spcBef>
                <a:spcPts val="700"/>
              </a:spcBef>
            </a:pPr>
            <a:r>
              <a:rPr sz="1150">
                <a:solidFill>
                  <a:srgbClr val="1F1E1D"/>
                </a:solidFill>
              </a:rPr>
              <a:t>— Full finance-operation audit</a:t>
            </a:r>
          </a:p>
          <a:p>
            <a:pPr>
              <a:spcBef>
                <a:spcPts val="700"/>
              </a:spcBef>
            </a:pPr>
            <a:r>
              <a:rPr sz="1150">
                <a:solidFill>
                  <a:srgbClr val="1F1E1D"/>
                </a:solidFill>
              </a:rPr>
              <a:t>— Claims, billing, AR/AP and write-offs</a:t>
            </a:r>
          </a:p>
          <a:p>
            <a:pPr>
              <a:spcBef>
                <a:spcPts val="700"/>
              </a:spcBef>
            </a:pPr>
            <a:r>
              <a:rPr sz="1150">
                <a:solidFill>
                  <a:srgbClr val="1F1E1D"/>
                </a:solidFill>
              </a:rPr>
              <a:t>— Vendor overpayment and duplicate services</a:t>
            </a:r>
          </a:p>
          <a:p>
            <a:pPr>
              <a:spcBef>
                <a:spcPts val="700"/>
              </a:spcBef>
            </a:pPr>
            <a:r>
              <a:rPr sz="1150">
                <a:solidFill>
                  <a:srgbClr val="1F1E1D"/>
                </a:solidFill>
              </a:rPr>
              <a:t>— Contract terms nobody enforces</a:t>
            </a:r>
          </a:p>
        </p:txBody>
      </p:sp>
      <p:sp>
        <p:nvSpPr>
          <p:cNvPr id="7" name="TextBox 6"/>
          <p:cNvSpPr txBox="1"/>
          <p:nvPr/>
        </p:nvSpPr>
        <p:spPr>
          <a:xfrm>
            <a:off x="4267200" y="2606040"/>
            <a:ext cx="3261360" cy="3749039"/>
          </a:xfrm>
          <a:prstGeom prst="rect">
            <a:avLst/>
          </a:prstGeom>
          <a:noFill/>
        </p:spPr>
        <p:txBody>
          <a:bodyPr wrap="square">
            <a:spAutoFit/>
          </a:bodyPr>
          <a:lstStyle/>
          <a:p>
            <a:r>
              <a:rPr sz="1050" b="1">
                <a:solidFill>
                  <a:srgbClr val="D97757"/>
                </a:solidFill>
              </a:rPr>
              <a:t>WORK TAKING LONGER THAN IT NEEDS TO</a:t>
            </a:r>
          </a:p>
          <a:p>
            <a:pPr>
              <a:spcBef>
                <a:spcPts val="700"/>
              </a:spcBef>
            </a:pPr>
            <a:r>
              <a:rPr sz="1150">
                <a:solidFill>
                  <a:srgbClr val="1F1E1D"/>
                </a:solidFill>
              </a:rPr>
              <a:t>— IT operations and support drag</a:t>
            </a:r>
          </a:p>
          <a:p>
            <a:pPr>
              <a:spcBef>
                <a:spcPts val="700"/>
              </a:spcBef>
            </a:pPr>
            <a:r>
              <a:rPr sz="1150">
                <a:solidFill>
                  <a:srgbClr val="1F1E1D"/>
                </a:solidFill>
              </a:rPr>
              <a:t>— Credentialing and onboarding delays</a:t>
            </a:r>
          </a:p>
          <a:p>
            <a:pPr>
              <a:spcBef>
                <a:spcPts val="700"/>
              </a:spcBef>
            </a:pPr>
            <a:r>
              <a:rPr sz="1150">
                <a:solidFill>
                  <a:srgbClr val="1F1E1D"/>
                </a:solidFill>
              </a:rPr>
              <a:t>— Marketing, sales and referral handoffs</a:t>
            </a:r>
          </a:p>
          <a:p>
            <a:pPr>
              <a:spcBef>
                <a:spcPts val="700"/>
              </a:spcBef>
            </a:pPr>
            <a:r>
              <a:rPr sz="1150">
                <a:solidFill>
                  <a:srgbClr val="1F1E1D"/>
                </a:solidFill>
              </a:rPr>
              <a:t>— Manual approvals and rework loops</a:t>
            </a:r>
          </a:p>
        </p:txBody>
      </p:sp>
      <p:sp>
        <p:nvSpPr>
          <p:cNvPr id="8" name="TextBox 7"/>
          <p:cNvSpPr txBox="1"/>
          <p:nvPr/>
        </p:nvSpPr>
        <p:spPr>
          <a:xfrm>
            <a:off x="7894320" y="2606040"/>
            <a:ext cx="3261360" cy="3749039"/>
          </a:xfrm>
          <a:prstGeom prst="rect">
            <a:avLst/>
          </a:prstGeom>
          <a:noFill/>
        </p:spPr>
        <p:txBody>
          <a:bodyPr wrap="square">
            <a:spAutoFit/>
          </a:bodyPr>
          <a:lstStyle/>
          <a:p>
            <a:r>
              <a:rPr sz="1050" b="1">
                <a:solidFill>
                  <a:srgbClr val="D97757"/>
                </a:solidFill>
              </a:rPr>
              <a:t>RISK NOBODY HAS PRICED</a:t>
            </a:r>
          </a:p>
          <a:p>
            <a:pPr>
              <a:spcBef>
                <a:spcPts val="700"/>
              </a:spcBef>
            </a:pPr>
            <a:r>
              <a:rPr sz="1150">
                <a:solidFill>
                  <a:srgbClr val="1F1E1D"/>
                </a:solidFill>
              </a:rPr>
              <a:t>— Compliance and credentialing stance</a:t>
            </a:r>
          </a:p>
          <a:p>
            <a:pPr>
              <a:spcBef>
                <a:spcPts val="700"/>
              </a:spcBef>
            </a:pPr>
            <a:r>
              <a:rPr sz="1150">
                <a:solidFill>
                  <a:srgbClr val="1F1E1D"/>
                </a:solidFill>
              </a:rPr>
              <a:t>— Legal contract exposure</a:t>
            </a:r>
          </a:p>
          <a:p>
            <a:pPr>
              <a:spcBef>
                <a:spcPts val="700"/>
              </a:spcBef>
            </a:pPr>
            <a:r>
              <a:rPr sz="1150">
                <a:solidFill>
                  <a:srgbClr val="1F1E1D"/>
                </a:solidFill>
              </a:rPr>
              <a:t>— Unmanaged AI or data sharing</a:t>
            </a:r>
          </a:p>
          <a:p>
            <a:pPr>
              <a:spcBef>
                <a:spcPts val="700"/>
              </a:spcBef>
            </a:pPr>
            <a:r>
              <a:rPr sz="1150">
                <a:solidFill>
                  <a:srgbClr val="1F1E1D"/>
                </a:solidFill>
              </a:rPr>
              <a:t>— Key-person and uninsured liability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We review the operating system, not one department.</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Full operating coverage replaces narrow extrapolation. That is how prior engagements surfaced issues a claims-only or compliance-only review would miss.</a:t>
            </a:r>
          </a:p>
        </p:txBody>
      </p:sp>
      <p:sp>
        <p:nvSpPr>
          <p:cNvPr id="6" name="TextBox 5"/>
          <p:cNvSpPr txBox="1"/>
          <p:nvPr/>
        </p:nvSpPr>
        <p:spPr>
          <a:xfrm>
            <a:off x="640080" y="2606040"/>
            <a:ext cx="5074920" cy="3749039"/>
          </a:xfrm>
          <a:prstGeom prst="rect">
            <a:avLst/>
          </a:prstGeom>
          <a:noFill/>
        </p:spPr>
        <p:txBody>
          <a:bodyPr wrap="square">
            <a:spAutoFit/>
          </a:bodyPr>
          <a:lstStyle/>
          <a:p>
            <a:r>
              <a:rPr sz="1050" b="1">
                <a:solidFill>
                  <a:srgbClr val="D97757"/>
                </a:solidFill>
              </a:rPr>
              <a:t>CONVENTIONAL</a:t>
            </a:r>
          </a:p>
          <a:p>
            <a:pPr>
              <a:spcBef>
                <a:spcPts val="700"/>
              </a:spcBef>
            </a:pPr>
            <a:r>
              <a:rPr sz="1150">
                <a:solidFill>
                  <a:srgbClr val="1F1E1D"/>
                </a:solidFill>
              </a:rPr>
              <a:t>— Samples thirty claims</a:t>
            </a:r>
          </a:p>
          <a:p>
            <a:pPr>
              <a:spcBef>
                <a:spcPts val="700"/>
              </a:spcBef>
            </a:pPr>
            <a:r>
              <a:rPr sz="1150">
                <a:solidFill>
                  <a:srgbClr val="1F1E1D"/>
                </a:solidFill>
              </a:rPr>
              <a:t>— Interviews eight people</a:t>
            </a:r>
          </a:p>
          <a:p>
            <a:pPr>
              <a:spcBef>
                <a:spcPts val="700"/>
              </a:spcBef>
            </a:pPr>
            <a:r>
              <a:rPr sz="1150">
                <a:solidFill>
                  <a:srgbClr val="1F1E1D"/>
                </a:solidFill>
              </a:rPr>
              <a:t>— Reviews one quarter</a:t>
            </a:r>
          </a:p>
          <a:p>
            <a:pPr>
              <a:spcBef>
                <a:spcPts val="700"/>
              </a:spcBef>
            </a:pPr>
            <a:r>
              <a:rPr sz="1150">
                <a:solidFill>
                  <a:srgbClr val="1F1E1D"/>
                </a:solidFill>
              </a:rPr>
              <a:t>— Extrapolates the rest</a:t>
            </a:r>
          </a:p>
        </p:txBody>
      </p:sp>
      <p:sp>
        <p:nvSpPr>
          <p:cNvPr id="7" name="TextBox 6"/>
          <p:cNvSpPr txBox="1"/>
          <p:nvPr/>
        </p:nvSpPr>
        <p:spPr>
          <a:xfrm>
            <a:off x="6080760" y="2606040"/>
            <a:ext cx="5074920" cy="3749039"/>
          </a:xfrm>
          <a:prstGeom prst="rect">
            <a:avLst/>
          </a:prstGeom>
          <a:noFill/>
        </p:spPr>
        <p:txBody>
          <a:bodyPr wrap="square">
            <a:spAutoFit/>
          </a:bodyPr>
          <a:lstStyle/>
          <a:p>
            <a:r>
              <a:rPr sz="1050" b="1">
                <a:solidFill>
                  <a:srgbClr val="D97757"/>
                </a:solidFill>
              </a:rPr>
              <a:t>OUR APPROACH</a:t>
            </a:r>
          </a:p>
          <a:p>
            <a:pPr>
              <a:spcBef>
                <a:spcPts val="700"/>
              </a:spcBef>
            </a:pPr>
            <a:r>
              <a:rPr sz="1150">
                <a:solidFill>
                  <a:srgbClr val="1F1E1D"/>
                </a:solidFill>
              </a:rPr>
              <a:t>— Claims, billing and finance operations</a:t>
            </a:r>
          </a:p>
          <a:p>
            <a:pPr>
              <a:spcBef>
                <a:spcPts val="700"/>
              </a:spcBef>
            </a:pPr>
            <a:r>
              <a:rPr sz="1150">
                <a:solidFill>
                  <a:srgbClr val="1F1E1D"/>
                </a:solidFill>
              </a:rPr>
              <a:t>— Invoices, vendors and legal contracts</a:t>
            </a:r>
          </a:p>
          <a:p>
            <a:pPr>
              <a:spcBef>
                <a:spcPts val="700"/>
              </a:spcBef>
            </a:pPr>
            <a:r>
              <a:rPr sz="1150">
                <a:solidFill>
                  <a:srgbClr val="1F1E1D"/>
                </a:solidFill>
              </a:rPr>
              <a:t>— IT operations, access and data workflows</a:t>
            </a:r>
          </a:p>
          <a:p>
            <a:pPr>
              <a:spcBef>
                <a:spcPts val="700"/>
              </a:spcBef>
            </a:pPr>
            <a:r>
              <a:rPr sz="1150">
                <a:solidFill>
                  <a:srgbClr val="1F1E1D"/>
                </a:solidFill>
              </a:rPr>
              <a:t>— Credentialing, marketing and sales handoffs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Full operating diagnostic.</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We apply the same method across finance, IT, compliance, credentialing, legal, marketing and sales operations. Phase one stands alone. The report is yours; phase two is discussed only afterward.</a:t>
            </a:r>
          </a:p>
        </p:txBody>
      </p:sp>
      <p:sp>
        <p:nvSpPr>
          <p:cNvPr id="6" name="TextBox 5"/>
          <p:cNvSpPr txBox="1"/>
          <p:nvPr/>
        </p:nvSpPr>
        <p:spPr>
          <a:xfrm>
            <a:off x="640080" y="2606040"/>
            <a:ext cx="5074920" cy="3749039"/>
          </a:xfrm>
          <a:prstGeom prst="rect">
            <a:avLst/>
          </a:prstGeom>
          <a:noFill/>
        </p:spPr>
        <p:txBody>
          <a:bodyPr wrap="square">
            <a:spAutoFit/>
          </a:bodyPr>
          <a:lstStyle/>
          <a:p>
            <a:r>
              <a:rPr sz="1050" b="1">
                <a:solidFill>
                  <a:srgbClr val="D97757"/>
                </a:solidFill>
              </a:rPr>
              <a:t>OUR APPROACH</a:t>
            </a:r>
          </a:p>
          <a:p>
            <a:pPr>
              <a:spcBef>
                <a:spcPts val="700"/>
              </a:spcBef>
            </a:pPr>
            <a:r>
              <a:rPr sz="1150">
                <a:solidFill>
                  <a:srgbClr val="1F1E1D"/>
                </a:solidFill>
              </a:rPr>
              <a:t>— Finance operations reviewed, not just claims</a:t>
            </a:r>
          </a:p>
          <a:p>
            <a:pPr>
              <a:spcBef>
                <a:spcPts val="700"/>
              </a:spcBef>
            </a:pPr>
            <a:r>
              <a:rPr sz="1150">
                <a:solidFill>
                  <a:srgbClr val="1F1E1D"/>
                </a:solidFill>
              </a:rPr>
              <a:t>— Revenue leakage traced to root cause</a:t>
            </a:r>
          </a:p>
          <a:p>
            <a:pPr>
              <a:spcBef>
                <a:spcPts val="700"/>
              </a:spcBef>
            </a:pPr>
            <a:r>
              <a:rPr sz="1150">
                <a:solidFill>
                  <a:srgbClr val="1F1E1D"/>
                </a:solidFill>
              </a:rPr>
              <a:t>— IT operations, access and data workflows mapped</a:t>
            </a:r>
          </a:p>
          <a:p>
            <a:pPr>
              <a:spcBef>
                <a:spcPts val="700"/>
              </a:spcBef>
            </a:pPr>
            <a:r>
              <a:rPr sz="1150">
                <a:solidFill>
                  <a:srgbClr val="1F1E1D"/>
                </a:solidFill>
              </a:rPr>
              <a:t>— Compliance and credentialing stance reviewed</a:t>
            </a:r>
          </a:p>
          <a:p>
            <a:pPr>
              <a:spcBef>
                <a:spcPts val="700"/>
              </a:spcBef>
            </a:pPr>
            <a:r>
              <a:rPr sz="1150">
                <a:solidFill>
                  <a:srgbClr val="1F1E1D"/>
                </a:solidFill>
              </a:rPr>
              <a:t>— Legal contracts and vendor obligations tested</a:t>
            </a:r>
          </a:p>
          <a:p>
            <a:pPr>
              <a:spcBef>
                <a:spcPts val="700"/>
              </a:spcBef>
            </a:pPr>
            <a:r>
              <a:rPr sz="1150">
                <a:solidFill>
                  <a:srgbClr val="1F1E1D"/>
                </a:solidFill>
              </a:rPr>
              <a:t>— Marketing and sales operations assessed</a:t>
            </a:r>
          </a:p>
        </p:txBody>
      </p:sp>
      <p:sp>
        <p:nvSpPr>
          <p:cNvPr id="7" name="TextBox 6"/>
          <p:cNvSpPr txBox="1"/>
          <p:nvPr/>
        </p:nvSpPr>
        <p:spPr>
          <a:xfrm>
            <a:off x="6080760" y="2606040"/>
            <a:ext cx="5074920" cy="3749039"/>
          </a:xfrm>
          <a:prstGeom prst="rect">
            <a:avLst/>
          </a:prstGeom>
          <a:noFill/>
        </p:spPr>
        <p:txBody>
          <a:bodyPr wrap="square">
            <a:spAutoFit/>
          </a:bodyPr>
          <a:lstStyle/>
          <a:p>
            <a:r>
              <a:rPr sz="1050" b="1">
                <a:solidFill>
                  <a:srgbClr val="D97757"/>
                </a:solidFill>
              </a:rPr>
              <a:t>THE REPORT</a:t>
            </a:r>
          </a:p>
          <a:p>
            <a:pPr>
              <a:spcBef>
                <a:spcPts val="700"/>
              </a:spcBef>
            </a:pPr>
            <a:r>
              <a:rPr sz="1150">
                <a:solidFill>
                  <a:srgbClr val="1F1E1D"/>
                </a:solidFill>
              </a:rPr>
              <a:t>— What works and what to protect</a:t>
            </a:r>
          </a:p>
          <a:p>
            <a:pPr>
              <a:spcBef>
                <a:spcPts val="700"/>
              </a:spcBef>
            </a:pPr>
            <a:r>
              <a:rPr sz="1150">
                <a:solidFill>
                  <a:srgbClr val="1F1E1D"/>
                </a:solidFill>
              </a:rPr>
              <a:t>— Every material finding quantified</a:t>
            </a:r>
          </a:p>
          <a:p>
            <a:pPr>
              <a:spcBef>
                <a:spcPts val="700"/>
              </a:spcBef>
            </a:pPr>
            <a:r>
              <a:rPr sz="1150">
                <a:solidFill>
                  <a:srgbClr val="1F1E1D"/>
                </a:solidFill>
              </a:rPr>
              <a:t>— Cost now vs. cost to fix</a:t>
            </a:r>
          </a:p>
          <a:p>
            <a:pPr>
              <a:spcBef>
                <a:spcPts val="700"/>
              </a:spcBef>
            </a:pPr>
            <a:r>
              <a:rPr sz="1150">
                <a:solidFill>
                  <a:srgbClr val="1F1E1D"/>
                </a:solidFill>
              </a:rPr>
              <a:t>— What not to fix</a:t>
            </a:r>
          </a:p>
          <a:p>
            <a:pPr>
              <a:spcBef>
                <a:spcPts val="700"/>
              </a:spcBef>
            </a:pPr>
            <a:r>
              <a:rPr sz="1150">
                <a:solidFill>
                  <a:srgbClr val="1F1E1D"/>
                </a:solidFill>
              </a:rPr>
              <a:t>— Owners, dates and sequence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Improve and build.</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We scale what already works, then repair the systems that slow the business down. We build technology only where it improves the economics.</a:t>
            </a:r>
          </a:p>
        </p:txBody>
      </p:sp>
      <p:sp>
        <p:nvSpPr>
          <p:cNvPr id="6" name="TextBox 5"/>
          <p:cNvSpPr txBox="1"/>
          <p:nvPr/>
        </p:nvSpPr>
        <p:spPr>
          <a:xfrm>
            <a:off x="640080" y="2606040"/>
            <a:ext cx="3261360" cy="3749039"/>
          </a:xfrm>
          <a:prstGeom prst="rect">
            <a:avLst/>
          </a:prstGeom>
          <a:noFill/>
        </p:spPr>
        <p:txBody>
          <a:bodyPr wrap="square">
            <a:spAutoFit/>
          </a:bodyPr>
          <a:lstStyle/>
          <a:p>
            <a:r>
              <a:rPr sz="1050" b="1">
                <a:solidFill>
                  <a:srgbClr val="D97757"/>
                </a:solidFill>
              </a:rPr>
              <a:t>EXTEND &amp; REWARD</a:t>
            </a:r>
          </a:p>
          <a:p>
            <a:pPr>
              <a:spcBef>
                <a:spcPts val="700"/>
              </a:spcBef>
            </a:pPr>
            <a:r>
              <a:rPr sz="1150">
                <a:solidFill>
                  <a:srgbClr val="1F1E1D"/>
                </a:solidFill>
              </a:rPr>
              <a:t>— Scale methods already working</a:t>
            </a:r>
          </a:p>
          <a:p>
            <a:pPr>
              <a:spcBef>
                <a:spcPts val="700"/>
              </a:spcBef>
            </a:pPr>
            <a:r>
              <a:rPr sz="1150">
                <a:solidFill>
                  <a:srgbClr val="1F1E1D"/>
                </a:solidFill>
              </a:rPr>
              <a:t>— Recognize the people behind them</a:t>
            </a:r>
          </a:p>
          <a:p>
            <a:pPr>
              <a:spcBef>
                <a:spcPts val="700"/>
              </a:spcBef>
            </a:pPr>
            <a:r>
              <a:rPr sz="1150">
                <a:solidFill>
                  <a:srgbClr val="1F1E1D"/>
                </a:solidFill>
              </a:rPr>
              <a:t>— Align incentives to clean performance</a:t>
            </a:r>
          </a:p>
          <a:p>
            <a:pPr>
              <a:spcBef>
                <a:spcPts val="700"/>
              </a:spcBef>
            </a:pPr>
            <a:r>
              <a:rPr sz="1150">
                <a:solidFill>
                  <a:srgbClr val="1F1E1D"/>
                </a:solidFill>
              </a:rPr>
              <a:t>— Protect what should not change</a:t>
            </a:r>
          </a:p>
        </p:txBody>
      </p:sp>
      <p:sp>
        <p:nvSpPr>
          <p:cNvPr id="7" name="TextBox 6"/>
          <p:cNvSpPr txBox="1"/>
          <p:nvPr/>
        </p:nvSpPr>
        <p:spPr>
          <a:xfrm>
            <a:off x="4267200" y="2606040"/>
            <a:ext cx="3261360" cy="3749039"/>
          </a:xfrm>
          <a:prstGeom prst="rect">
            <a:avLst/>
          </a:prstGeom>
          <a:noFill/>
        </p:spPr>
        <p:txBody>
          <a:bodyPr wrap="square">
            <a:spAutoFit/>
          </a:bodyPr>
          <a:lstStyle/>
          <a:p>
            <a:r>
              <a:rPr sz="1050" b="1">
                <a:solidFill>
                  <a:srgbClr val="D97757"/>
                </a:solidFill>
              </a:rPr>
              <a:t>REPAIR &amp; REBUILD</a:t>
            </a:r>
          </a:p>
          <a:p>
            <a:pPr>
              <a:spcBef>
                <a:spcPts val="700"/>
              </a:spcBef>
            </a:pPr>
            <a:r>
              <a:rPr sz="1150">
                <a:solidFill>
                  <a:srgbClr val="1F1E1D"/>
                </a:solidFill>
              </a:rPr>
              <a:t>— Rebuild finance and IT workflows</a:t>
            </a:r>
          </a:p>
          <a:p>
            <a:pPr>
              <a:spcBef>
                <a:spcPts val="700"/>
              </a:spcBef>
            </a:pPr>
            <a:r>
              <a:rPr sz="1150">
                <a:solidFill>
                  <a:srgbClr val="1F1E1D"/>
                </a:solidFill>
              </a:rPr>
              <a:t>— Close compliance and credentialing gaps</a:t>
            </a:r>
          </a:p>
          <a:p>
            <a:pPr>
              <a:spcBef>
                <a:spcPts val="700"/>
              </a:spcBef>
            </a:pPr>
            <a:r>
              <a:rPr sz="1150">
                <a:solidFill>
                  <a:srgbClr val="1F1E1D"/>
                </a:solidFill>
              </a:rPr>
              <a:t>— Renegotiate legal and vendor terms</a:t>
            </a:r>
          </a:p>
          <a:p>
            <a:pPr>
              <a:spcBef>
                <a:spcPts val="700"/>
              </a:spcBef>
            </a:pPr>
            <a:r>
              <a:rPr sz="1150">
                <a:solidFill>
                  <a:srgbClr val="1F1E1D"/>
                </a:solidFill>
              </a:rPr>
              <a:t>— Clean up marketing and sales handoffs</a:t>
            </a:r>
          </a:p>
          <a:p>
            <a:pPr>
              <a:spcBef>
                <a:spcPts val="700"/>
              </a:spcBef>
            </a:pPr>
            <a:r>
              <a:rPr sz="1150">
                <a:solidFill>
                  <a:srgbClr val="1F1E1D"/>
                </a:solidFill>
              </a:rPr>
              <a:t>— Train staff on the new process</a:t>
            </a:r>
          </a:p>
        </p:txBody>
      </p:sp>
      <p:sp>
        <p:nvSpPr>
          <p:cNvPr id="8" name="TextBox 7"/>
          <p:cNvSpPr txBox="1"/>
          <p:nvPr/>
        </p:nvSpPr>
        <p:spPr>
          <a:xfrm>
            <a:off x="7894320" y="2606040"/>
            <a:ext cx="3261360" cy="3749039"/>
          </a:xfrm>
          <a:prstGeom prst="rect">
            <a:avLst/>
          </a:prstGeom>
          <a:noFill/>
        </p:spPr>
        <p:txBody>
          <a:bodyPr wrap="square">
            <a:spAutoFit/>
          </a:bodyPr>
          <a:lstStyle/>
          <a:p>
            <a:r>
              <a:rPr sz="1050" b="1">
                <a:solidFill>
                  <a:srgbClr val="D97757"/>
                </a:solidFill>
              </a:rPr>
              <a:t>CUSTOM BUILD — IF APPLICABLE</a:t>
            </a:r>
          </a:p>
          <a:p>
            <a:pPr>
              <a:spcBef>
                <a:spcPts val="700"/>
              </a:spcBef>
            </a:pPr>
            <a:r>
              <a:rPr sz="1150">
                <a:solidFill>
                  <a:srgbClr val="1F1E1D"/>
                </a:solidFill>
              </a:rPr>
              <a:t>— Pre-bill review using denial history</a:t>
            </a:r>
          </a:p>
          <a:p>
            <a:pPr>
              <a:spcBef>
                <a:spcPts val="700"/>
              </a:spcBef>
            </a:pPr>
            <a:r>
              <a:rPr sz="1150">
                <a:solidFill>
                  <a:srgbClr val="1F1E1D"/>
                </a:solidFill>
              </a:rPr>
              <a:t>— Finance and contract exception reporting</a:t>
            </a:r>
          </a:p>
          <a:p>
            <a:pPr>
              <a:spcBef>
                <a:spcPts val="700"/>
              </a:spcBef>
            </a:pPr>
            <a:r>
              <a:rPr sz="1150">
                <a:solidFill>
                  <a:srgbClr val="1F1E1D"/>
                </a:solidFill>
              </a:rPr>
              <a:t>— Document classification</a:t>
            </a:r>
          </a:p>
          <a:p>
            <a:pPr>
              <a:spcBef>
                <a:spcPts val="700"/>
              </a:spcBef>
            </a:pPr>
            <a:r>
              <a:rPr sz="1150">
                <a:solidFill>
                  <a:srgbClr val="1F1E1D"/>
                </a:solidFill>
              </a:rPr>
              <a:t>— Automated exclusion and credentialing checks</a:t>
            </a:r>
          </a:p>
          <a:p>
            <a:pPr>
              <a:spcBef>
                <a:spcPts val="700"/>
              </a:spcBef>
            </a:pPr>
            <a:r>
              <a:rPr sz="1150">
                <a:solidFill>
                  <a:srgbClr val="1F1E1D"/>
                </a:solidFill>
              </a:rPr>
              <a:t>— AI-use and data-access monitoring</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Make the work better across the whole operation.</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Successful engagements improve the daily operating system, not just the report. We fix processes first. That is how prior projects gained better data and stronger adoption.</a:t>
            </a:r>
          </a:p>
        </p:txBody>
      </p:sp>
      <p:sp>
        <p:nvSpPr>
          <p:cNvPr id="6" name="TextBox 5"/>
          <p:cNvSpPr txBox="1"/>
          <p:nvPr/>
        </p:nvSpPr>
        <p:spPr>
          <a:xfrm>
            <a:off x="640080" y="2606040"/>
            <a:ext cx="3261360" cy="3749039"/>
          </a:xfrm>
          <a:prstGeom prst="rect">
            <a:avLst/>
          </a:prstGeom>
          <a:noFill/>
        </p:spPr>
        <p:txBody>
          <a:bodyPr wrap="square">
            <a:spAutoFit/>
          </a:bodyPr>
          <a:lstStyle/>
          <a:p>
            <a:r>
              <a:rPr sz="1050" b="1">
                <a:solidFill>
                  <a:srgbClr val="D97757"/>
                </a:solidFill>
              </a:rPr>
              <a:t>SCALE WHAT ALREADY WORKS</a:t>
            </a:r>
          </a:p>
          <a:p>
            <a:pPr>
              <a:spcBef>
                <a:spcPts val="700"/>
              </a:spcBef>
            </a:pPr>
            <a:r>
              <a:rPr sz="1150">
                <a:solidFill>
                  <a:srgbClr val="1F1E1D"/>
                </a:solidFill>
              </a:rPr>
              <a:t>— Strong performers and clean processes are identified, protected and replicated.</a:t>
            </a:r>
          </a:p>
        </p:txBody>
      </p:sp>
      <p:sp>
        <p:nvSpPr>
          <p:cNvPr id="7" name="TextBox 6"/>
          <p:cNvSpPr txBox="1"/>
          <p:nvPr/>
        </p:nvSpPr>
        <p:spPr>
          <a:xfrm>
            <a:off x="4267200" y="2606040"/>
            <a:ext cx="3261360" cy="3749039"/>
          </a:xfrm>
          <a:prstGeom prst="rect">
            <a:avLst/>
          </a:prstGeom>
          <a:noFill/>
        </p:spPr>
        <p:txBody>
          <a:bodyPr wrap="square">
            <a:spAutoFit/>
          </a:bodyPr>
          <a:lstStyle/>
          <a:p>
            <a:r>
              <a:rPr sz="1050" b="1">
                <a:solidFill>
                  <a:srgbClr val="D97757"/>
                </a:solidFill>
              </a:rPr>
              <a:t>REMOVE LOW-VALUE WORK FIRST</a:t>
            </a:r>
          </a:p>
          <a:p>
            <a:pPr>
              <a:spcBef>
                <a:spcPts val="700"/>
              </a:spcBef>
            </a:pPr>
            <a:r>
              <a:rPr sz="1150">
                <a:solidFill>
                  <a:srgbClr val="1F1E1D"/>
                </a:solidFill>
              </a:rPr>
              <a:t>— Re-keying, chasing paper, access issues and repetitive follow-up are usually the first targets.</a:t>
            </a:r>
          </a:p>
        </p:txBody>
      </p:sp>
      <p:sp>
        <p:nvSpPr>
          <p:cNvPr id="8" name="TextBox 7"/>
          <p:cNvSpPr txBox="1"/>
          <p:nvPr/>
        </p:nvSpPr>
        <p:spPr>
          <a:xfrm>
            <a:off x="7894320" y="2606040"/>
            <a:ext cx="3261360" cy="3749039"/>
          </a:xfrm>
          <a:prstGeom prst="rect">
            <a:avLst/>
          </a:prstGeom>
          <a:noFill/>
        </p:spPr>
        <p:txBody>
          <a:bodyPr wrap="square">
            <a:spAutoFit/>
          </a:bodyPr>
          <a:lstStyle/>
          <a:p>
            <a:r>
              <a:rPr sz="1050" b="1">
                <a:solidFill>
                  <a:srgbClr val="D97757"/>
                </a:solidFill>
              </a:rPr>
              <a:t>AUTOMATION HANDLES ROUTINE VOLUME</a:t>
            </a:r>
          </a:p>
          <a:p>
            <a:pPr>
              <a:spcBef>
                <a:spcPts val="700"/>
              </a:spcBef>
            </a:pPr>
            <a:r>
              <a:rPr sz="1150">
                <a:solidFill>
                  <a:srgbClr val="1F1E1D"/>
                </a:solidFill>
              </a:rPr>
              <a:t>— People move to exceptions, judgment and higher-value work.</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Make the work better across the whole operation. (cont.)</a:t>
            </a:r>
          </a:p>
        </p:txBody>
      </p:sp>
      <p:sp>
        <p:nvSpPr>
          <p:cNvPr id="5" name="TextBox 4"/>
          <p:cNvSpPr txBox="1"/>
          <p:nvPr/>
        </p:nvSpPr>
        <p:spPr>
          <a:xfrm>
            <a:off x="640080" y="1783080"/>
            <a:ext cx="10607040" cy="4206240"/>
          </a:xfrm>
          <a:prstGeom prst="rect">
            <a:avLst/>
          </a:prstGeom>
          <a:noFill/>
        </p:spPr>
        <p:txBody>
          <a:bodyPr wrap="square">
            <a:spAutoFit/>
          </a:bodyPr>
          <a:lstStyle/>
          <a:p>
            <a:r>
              <a:rPr sz="1050" b="1">
                <a:solidFill>
                  <a:srgbClr val="D97757"/>
                </a:solidFill>
              </a:rPr>
              <a:t>ALIGN INCENTIVES</a:t>
            </a:r>
          </a:p>
          <a:p>
            <a:pPr>
              <a:spcBef>
                <a:spcPts val="800"/>
              </a:spcBef>
            </a:pPr>
            <a:r>
              <a:rPr sz="1200">
                <a:solidFill>
                  <a:srgbClr val="1F1E1D"/>
                </a:solidFill>
              </a:rPr>
              <a:t>— Reward the behaviors that produce clean finance, clean handoffs and clean operations.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Before fieldwork, we document what we expect to find.</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Three dated predictions, including one thing we expect is already working well. Repeatable work should be measurable.</a:t>
            </a:r>
          </a:p>
        </p:txBody>
      </p:sp>
      <p:sp>
        <p:nvSpPr>
          <p:cNvPr id="6" name="TextBox 5"/>
          <p:cNvSpPr txBox="1"/>
          <p:nvPr/>
        </p:nvSpPr>
        <p:spPr>
          <a:xfrm>
            <a:off x="640080" y="2606040"/>
            <a:ext cx="3261360" cy="3749039"/>
          </a:xfrm>
          <a:prstGeom prst="rect">
            <a:avLst/>
          </a:prstGeom>
          <a:noFill/>
        </p:spPr>
        <p:txBody>
          <a:bodyPr wrap="square">
            <a:spAutoFit/>
          </a:bodyPr>
          <a:lstStyle/>
          <a:p>
            <a:r>
              <a:rPr sz="1050" b="1">
                <a:solidFill>
                  <a:srgbClr val="D97757"/>
                </a:solidFill>
              </a:rPr>
              <a:t>IF WE ARE RIGHT</a:t>
            </a:r>
          </a:p>
          <a:p>
            <a:pPr>
              <a:spcBef>
                <a:spcPts val="700"/>
              </a:spcBef>
            </a:pPr>
            <a:r>
              <a:rPr sz="1150">
                <a:solidFill>
                  <a:srgbClr val="1F1E1D"/>
                </a:solidFill>
              </a:rPr>
              <a:t>— It shows the diagnosis came from experience, not hindsight.</a:t>
            </a:r>
          </a:p>
        </p:txBody>
      </p:sp>
      <p:sp>
        <p:nvSpPr>
          <p:cNvPr id="7" name="TextBox 6"/>
          <p:cNvSpPr txBox="1"/>
          <p:nvPr/>
        </p:nvSpPr>
        <p:spPr>
          <a:xfrm>
            <a:off x="4267200" y="2606040"/>
            <a:ext cx="3261360" cy="3749039"/>
          </a:xfrm>
          <a:prstGeom prst="rect">
            <a:avLst/>
          </a:prstGeom>
          <a:noFill/>
        </p:spPr>
        <p:txBody>
          <a:bodyPr wrap="square">
            <a:spAutoFit/>
          </a:bodyPr>
          <a:lstStyle/>
          <a:p>
            <a:r>
              <a:rPr sz="1050" b="1">
                <a:solidFill>
                  <a:srgbClr val="D97757"/>
                </a:solidFill>
              </a:rPr>
              <a:t>IF WE ARE WRONG</a:t>
            </a:r>
          </a:p>
          <a:p>
            <a:pPr>
              <a:spcBef>
                <a:spcPts val="700"/>
              </a:spcBef>
            </a:pPr>
            <a:r>
              <a:rPr sz="1150">
                <a:solidFill>
                  <a:srgbClr val="1F1E1D"/>
                </a:solidFill>
              </a:rPr>
              <a:t>— The miss is documented too. The method stays testable.</a:t>
            </a:r>
          </a:p>
        </p:txBody>
      </p:sp>
      <p:sp>
        <p:nvSpPr>
          <p:cNvPr id="8" name="TextBox 7"/>
          <p:cNvSpPr txBox="1"/>
          <p:nvPr/>
        </p:nvSpPr>
        <p:spPr>
          <a:xfrm>
            <a:off x="7894320" y="2606040"/>
            <a:ext cx="3261360" cy="3749039"/>
          </a:xfrm>
          <a:prstGeom prst="rect">
            <a:avLst/>
          </a:prstGeom>
          <a:noFill/>
        </p:spPr>
        <p:txBody>
          <a:bodyPr wrap="square">
            <a:spAutoFit/>
          </a:bodyPr>
          <a:lstStyle/>
          <a:p>
            <a:r>
              <a:rPr sz="1050" b="1">
                <a:solidFill>
                  <a:srgbClr val="D97757"/>
                </a:solidFill>
              </a:rPr>
              <a:t>WHY IT MATTERS</a:t>
            </a:r>
          </a:p>
          <a:p>
            <a:pPr>
              <a:spcBef>
                <a:spcPts val="700"/>
              </a:spcBef>
            </a:pPr>
            <a:r>
              <a:rPr sz="1150">
                <a:solidFill>
                  <a:srgbClr val="1F1E1D"/>
                </a:solidFill>
              </a:rPr>
              <a:t>— The work can be checked after the engagement.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AF9F5"/>
        </a:solidFill>
        <a:effectLst/>
      </p:bgPr>
    </p:bg>
    <p:spTree>
      <p:nvGrpSpPr>
        <p:cNvPr id="1" name=""/>
        <p:cNvGrpSpPr/>
        <p:nvPr/>
      </p:nvGrpSpPr>
      <p:grpSpPr/>
      <p:pic>
        <p:nvPicPr>
          <p:cNvPr id="2" name="Picture 1" descr="logo-mark.png"/>
          <p:cNvPicPr>
            <a:picLocks noChangeAspect="1"/>
          </p:cNvPicPr>
          <p:nvPr/>
        </p:nvPicPr>
        <p:blipFill>
          <a:blip r:embed="rId2"/>
          <a:stretch>
            <a:fillRect/>
          </a:stretch>
        </p:blipFill>
        <p:spPr>
          <a:xfrm>
            <a:off x="11384280" y="384048"/>
            <a:ext cx="237744" cy="237744"/>
          </a:xfrm>
          <a:prstGeom prst="rect">
            <a:avLst/>
          </a:prstGeom>
        </p:spPr>
      </p:pic>
      <p:sp>
        <p:nvSpPr>
          <p:cNvPr id="3" name="Rectangle 2"/>
          <p:cNvSpPr/>
          <p:nvPr/>
        </p:nvSpPr>
        <p:spPr>
          <a:xfrm>
            <a:off x="640080" y="566928"/>
            <a:ext cx="777240" cy="17780"/>
          </a:xfrm>
          <a:prstGeom prst="rect">
            <a:avLst/>
          </a:prstGeom>
          <a:solidFill>
            <a:srgbClr val="D9775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777240"/>
            <a:ext cx="10424160" cy="914400"/>
          </a:xfrm>
          <a:prstGeom prst="rect">
            <a:avLst/>
          </a:prstGeom>
          <a:noFill/>
        </p:spPr>
        <p:txBody>
          <a:bodyPr wrap="square">
            <a:spAutoFit/>
          </a:bodyPr>
          <a:lstStyle/>
          <a:p>
            <a:r>
              <a:rPr sz="2700" b="1">
                <a:solidFill>
                  <a:srgbClr val="1F1E1D"/>
                </a:solidFill>
              </a:rPr>
              <a:t>Proven across demanding client environments.</a:t>
            </a:r>
          </a:p>
        </p:txBody>
      </p:sp>
      <p:sp>
        <p:nvSpPr>
          <p:cNvPr id="5" name="TextBox 4"/>
          <p:cNvSpPr txBox="1"/>
          <p:nvPr/>
        </p:nvSpPr>
        <p:spPr>
          <a:xfrm>
            <a:off x="640080" y="1719072"/>
            <a:ext cx="10607040" cy="868680"/>
          </a:xfrm>
          <a:prstGeom prst="rect">
            <a:avLst/>
          </a:prstGeom>
          <a:noFill/>
        </p:spPr>
        <p:txBody>
          <a:bodyPr wrap="square">
            <a:spAutoFit/>
          </a:bodyPr>
          <a:lstStyle/>
          <a:p>
            <a:r>
              <a:rPr sz="1300">
                <a:solidFill>
                  <a:srgbClr val="5C5A54"/>
                </a:solidFill>
              </a:rPr>
              <a:t>The same operating and technical discipline has been applied in healthcare, life sciences, national laboratory, semiconductor equipment, enterprise technology, aerospace and automotive settings. Our advantage is not a single specialty. It is the ability to see operations, technology and risk together, in organizations where mistakes are expensive.</a:t>
            </a:r>
          </a:p>
        </p:txBody>
      </p:sp>
      <p:sp>
        <p:nvSpPr>
          <p:cNvPr id="6" name="TextBox 5"/>
          <p:cNvSpPr txBox="1"/>
          <p:nvPr/>
        </p:nvSpPr>
        <p:spPr>
          <a:xfrm>
            <a:off x="640080" y="2606040"/>
            <a:ext cx="3261360" cy="3749039"/>
          </a:xfrm>
          <a:prstGeom prst="rect">
            <a:avLst/>
          </a:prstGeom>
          <a:noFill/>
        </p:spPr>
        <p:txBody>
          <a:bodyPr wrap="square">
            <a:spAutoFit/>
          </a:bodyPr>
          <a:lstStyle/>
          <a:p>
            <a:r>
              <a:rPr sz="1050" b="1">
                <a:solidFill>
                  <a:srgbClr val="D97757"/>
                </a:solidFill>
              </a:rPr>
              <a:t>HEALTHCARE &amp; LIFE SCIENCES</a:t>
            </a:r>
          </a:p>
          <a:p>
            <a:pPr>
              <a:spcBef>
                <a:spcPts val="700"/>
              </a:spcBef>
            </a:pPr>
            <a:r>
              <a:rPr sz="1150">
                <a:solidFill>
                  <a:srgbClr val="1F1E1D"/>
                </a:solidFill>
              </a:rPr>
              <a:t>— Novartis Pharmaceuticals</a:t>
            </a:r>
          </a:p>
          <a:p>
            <a:pPr>
              <a:spcBef>
                <a:spcPts val="700"/>
              </a:spcBef>
            </a:pPr>
            <a:r>
              <a:rPr sz="1150">
                <a:solidFill>
                  <a:srgbClr val="1F1E1D"/>
                </a:solidFill>
              </a:rPr>
              <a:t>— AstraZeneca</a:t>
            </a:r>
          </a:p>
          <a:p>
            <a:pPr>
              <a:spcBef>
                <a:spcPts val="700"/>
              </a:spcBef>
            </a:pPr>
            <a:r>
              <a:rPr sz="1150">
                <a:solidFill>
                  <a:srgbClr val="1F1E1D"/>
                </a:solidFill>
              </a:rPr>
              <a:t>— Roche Diagnostics</a:t>
            </a:r>
          </a:p>
          <a:p>
            <a:pPr>
              <a:spcBef>
                <a:spcPts val="700"/>
              </a:spcBef>
            </a:pPr>
            <a:r>
              <a:rPr sz="1150">
                <a:solidFill>
                  <a:srgbClr val="1F1E1D"/>
                </a:solidFill>
              </a:rPr>
              <a:t>— Weill Cornell Medicine</a:t>
            </a:r>
          </a:p>
          <a:p>
            <a:pPr>
              <a:spcBef>
                <a:spcPts val="700"/>
              </a:spcBef>
            </a:pPr>
            <a:r>
              <a:rPr sz="1150">
                <a:solidFill>
                  <a:srgbClr val="1F1E1D"/>
                </a:solidFill>
              </a:rPr>
              <a:t>— Albert Einstein College of Medicine</a:t>
            </a:r>
          </a:p>
          <a:p>
            <a:pPr>
              <a:spcBef>
                <a:spcPts val="700"/>
              </a:spcBef>
            </a:pPr>
            <a:r>
              <a:rPr sz="1150">
                <a:solidFill>
                  <a:srgbClr val="1F1E1D"/>
                </a:solidFill>
              </a:rPr>
              <a:t>— Memorial Sloan Kettering</a:t>
            </a:r>
          </a:p>
          <a:p>
            <a:pPr>
              <a:spcBef>
                <a:spcPts val="700"/>
              </a:spcBef>
            </a:pPr>
            <a:r>
              <a:rPr sz="1150">
                <a:solidFill>
                  <a:srgbClr val="1F1E1D"/>
                </a:solidFill>
              </a:rPr>
              <a:t>— Mount Sinai</a:t>
            </a:r>
          </a:p>
          <a:p>
            <a:pPr>
              <a:spcBef>
                <a:spcPts val="700"/>
              </a:spcBef>
            </a:pPr>
            <a:r>
              <a:rPr sz="1150">
                <a:solidFill>
                  <a:srgbClr val="1F1E1D"/>
                </a:solidFill>
              </a:rPr>
              <a:t>— National Jewish Health</a:t>
            </a:r>
          </a:p>
          <a:p>
            <a:pPr>
              <a:spcBef>
                <a:spcPts val="700"/>
              </a:spcBef>
            </a:pPr>
            <a:r>
              <a:rPr sz="1150">
                <a:solidFill>
                  <a:srgbClr val="1F1E1D"/>
                </a:solidFill>
              </a:rPr>
              <a:t>— Acupath Laboratories</a:t>
            </a:r>
          </a:p>
        </p:txBody>
      </p:sp>
      <p:sp>
        <p:nvSpPr>
          <p:cNvPr id="7" name="TextBox 6"/>
          <p:cNvSpPr txBox="1"/>
          <p:nvPr/>
        </p:nvSpPr>
        <p:spPr>
          <a:xfrm>
            <a:off x="4267200" y="2606040"/>
            <a:ext cx="3261360" cy="3749039"/>
          </a:xfrm>
          <a:prstGeom prst="rect">
            <a:avLst/>
          </a:prstGeom>
          <a:noFill/>
        </p:spPr>
        <p:txBody>
          <a:bodyPr wrap="square">
            <a:spAutoFit/>
          </a:bodyPr>
          <a:lstStyle/>
          <a:p>
            <a:r>
              <a:rPr sz="1050" b="1">
                <a:solidFill>
                  <a:srgbClr val="D97757"/>
                </a:solidFill>
              </a:rPr>
              <a:t>INDUSTRIAL &amp; TECHNOLOGY</a:t>
            </a:r>
          </a:p>
          <a:p>
            <a:pPr>
              <a:spcBef>
                <a:spcPts val="700"/>
              </a:spcBef>
            </a:pPr>
            <a:r>
              <a:rPr sz="1150">
                <a:solidFill>
                  <a:srgbClr val="1F1E1D"/>
                </a:solidFill>
              </a:rPr>
              <a:t>— Brookhaven National Laboratory</a:t>
            </a:r>
          </a:p>
          <a:p>
            <a:pPr>
              <a:spcBef>
                <a:spcPts val="700"/>
              </a:spcBef>
            </a:pPr>
            <a:r>
              <a:rPr sz="1150">
                <a:solidFill>
                  <a:srgbClr val="1F1E1D"/>
                </a:solidFill>
              </a:rPr>
              <a:t>— ASML</a:t>
            </a:r>
          </a:p>
          <a:p>
            <a:pPr>
              <a:spcBef>
                <a:spcPts val="700"/>
              </a:spcBef>
            </a:pPr>
            <a:r>
              <a:rPr sz="1150">
                <a:solidFill>
                  <a:srgbClr val="1F1E1D"/>
                </a:solidFill>
              </a:rPr>
              <a:t>— Lam Research</a:t>
            </a:r>
          </a:p>
          <a:p>
            <a:pPr>
              <a:spcBef>
                <a:spcPts val="700"/>
              </a:spcBef>
            </a:pPr>
            <a:r>
              <a:rPr sz="1150">
                <a:solidFill>
                  <a:srgbClr val="1F1E1D"/>
                </a:solidFill>
              </a:rPr>
              <a:t>— Oracle</a:t>
            </a:r>
          </a:p>
          <a:p>
            <a:pPr>
              <a:spcBef>
                <a:spcPts val="700"/>
              </a:spcBef>
            </a:pPr>
            <a:r>
              <a:rPr sz="1150">
                <a:solidFill>
                  <a:srgbClr val="1F1E1D"/>
                </a:solidFill>
              </a:rPr>
              <a:t>— Boeing</a:t>
            </a:r>
          </a:p>
          <a:p>
            <a:pPr>
              <a:spcBef>
                <a:spcPts val="700"/>
              </a:spcBef>
            </a:pPr>
            <a:r>
              <a:rPr sz="1150">
                <a:solidFill>
                  <a:srgbClr val="1F1E1D"/>
                </a:solidFill>
              </a:rPr>
              <a:t>— Toyota USA</a:t>
            </a:r>
          </a:p>
        </p:txBody>
      </p:sp>
      <p:sp>
        <p:nvSpPr>
          <p:cNvPr id="8" name="TextBox 7"/>
          <p:cNvSpPr txBox="1"/>
          <p:nvPr/>
        </p:nvSpPr>
        <p:spPr>
          <a:xfrm>
            <a:off x="7894320" y="2606040"/>
            <a:ext cx="3261360" cy="3749039"/>
          </a:xfrm>
          <a:prstGeom prst="rect">
            <a:avLst/>
          </a:prstGeom>
          <a:noFill/>
        </p:spPr>
        <p:txBody>
          <a:bodyPr wrap="square">
            <a:spAutoFit/>
          </a:bodyPr>
          <a:lstStyle/>
          <a:p>
            <a:r>
              <a:rPr sz="1050" b="1">
                <a:solidFill>
                  <a:srgbClr val="D97757"/>
                </a:solidFill>
              </a:rPr>
              <a:t>WHAT THIS SIGNALS</a:t>
            </a:r>
          </a:p>
          <a:p>
            <a:pPr>
              <a:spcBef>
                <a:spcPts val="700"/>
              </a:spcBef>
            </a:pPr>
            <a:r>
              <a:rPr sz="1150">
                <a:solidFill>
                  <a:srgbClr val="1F1E1D"/>
                </a:solidFill>
              </a:rPr>
              <a:t>— Regulated data environments</a:t>
            </a:r>
          </a:p>
          <a:p>
            <a:pPr>
              <a:spcBef>
                <a:spcPts val="700"/>
              </a:spcBef>
            </a:pPr>
            <a:r>
              <a:rPr sz="1150">
                <a:solidFill>
                  <a:srgbClr val="1F1E1D"/>
                </a:solidFill>
              </a:rPr>
              <a:t>— Complex operations</a:t>
            </a:r>
          </a:p>
          <a:p>
            <a:pPr>
              <a:spcBef>
                <a:spcPts val="700"/>
              </a:spcBef>
            </a:pPr>
            <a:r>
              <a:rPr sz="1150">
                <a:solidFill>
                  <a:srgbClr val="1F1E1D"/>
                </a:solidFill>
              </a:rPr>
              <a:t>— High-trust executive stakeholders</a:t>
            </a:r>
          </a:p>
          <a:p>
            <a:pPr>
              <a:spcBef>
                <a:spcPts val="700"/>
              </a:spcBef>
            </a:pPr>
            <a:r>
              <a:rPr sz="1150">
                <a:solidFill>
                  <a:srgbClr val="1F1E1D"/>
                </a:solidFill>
              </a:rPr>
              <a:t>— Clinical, scientific, semiconductor and industrial workflows</a:t>
            </a:r>
          </a:p>
          <a:p>
            <a:pPr>
              <a:spcBef>
                <a:spcPts val="700"/>
              </a:spcBef>
            </a:pPr>
            <a:r>
              <a:rPr sz="1150">
                <a:solidFill>
                  <a:srgbClr val="1F1E1D"/>
                </a:solidFill>
              </a:rPr>
              <a:t>— Work that must hold up under scrutiny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